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Source Han Sans KR" panose="020B0600000101010101" charset="-127"/>
      <p:regular r:id="rId14"/>
    </p:embeddedFont>
    <p:embeddedFont>
      <p:font typeface="Source Han Sans KR Bold" panose="020B0600000101010101" charset="-127"/>
      <p:regular r:id="rId15"/>
    </p:embeddedFont>
    <p:embeddedFont>
      <p:font typeface="TDTD한강고딕" panose="020B0600000101010101" charset="-127"/>
      <p:regular r:id="rId16"/>
    </p:embeddedFont>
    <p:embeddedFont>
      <p:font typeface="Now Bold" panose="020B0600000101010101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258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단순한 문제 정의를 넘어서 왜 이 문제가 중요한지를 간단한 산업적·현실적 배경과 함께 제시 (ex: 제조 현장에서의 결함 검출 필요성)</a:t>
            </a:r>
          </a:p>
          <a:p>
            <a:endParaRPr lang="en-US"/>
          </a:p>
          <a:p>
            <a:r>
              <a:rPr lang="en-US"/>
              <a:t>=============</a:t>
            </a:r>
          </a:p>
          <a:p>
            <a:r>
              <a:rPr lang="en-US"/>
              <a:t>문제 배경: 제조 현장에서 결함 탐지의 필요성</a:t>
            </a:r>
          </a:p>
          <a:p>
            <a:endParaRPr lang="en-US"/>
          </a:p>
          <a:p>
            <a:r>
              <a:rPr lang="en-US"/>
              <a:t>과제 목표: 정상 패턴을 학습한 Autoencoder 기반의 이상 탐지 시스템 구현</a:t>
            </a:r>
          </a:p>
          <a:p>
            <a:endParaRPr lang="en-US"/>
          </a:p>
          <a:p>
            <a:r>
              <a:rPr lang="en-US"/>
              <a:t>핵심 문장: “정상 데이터를 기반으로 비정상 상태를 탐지하여 실시간 품질 관리를 가능하게 한다.”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모델 구조를 시각화</a:t>
            </a:r>
          </a:p>
          <a:p>
            <a:r>
              <a:rPr lang="en-US"/>
              <a:t>비지도 학습 방식의 특징 설명</a:t>
            </a:r>
          </a:p>
          <a:p>
            <a:r>
              <a:rPr lang="en-US"/>
              <a:t>======================</a:t>
            </a:r>
          </a:p>
          <a:p>
            <a:r>
              <a:rPr lang="en-US"/>
              <a:t>비지도 학습 방식 설명 (라벨 없이 정상만으로 학습)</a:t>
            </a:r>
          </a:p>
          <a:p>
            <a:endParaRPr lang="en-US"/>
          </a:p>
          <a:p>
            <a:r>
              <a:rPr lang="en-US"/>
              <a:t>“재구성 오류를 기반으로 이상 여부 판단”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사용하는 데이터셋 구성, normal/anomaly 비율, 전처리 방식 등을 간단히 언급</a:t>
            </a:r>
          </a:p>
          <a:p>
            <a:r>
              <a:rPr lang="en-US"/>
              <a:t>==============</a:t>
            </a:r>
          </a:p>
          <a:p>
            <a:r>
              <a:rPr lang="en-US"/>
              <a:t>Dataset 구성: Normal 이미지만으로 학습 </a:t>
            </a:r>
          </a:p>
          <a:p>
            <a:endParaRPr lang="en-US"/>
          </a:p>
          <a:p>
            <a:r>
              <a:rPr lang="en-US"/>
              <a:t>전처리 과정</a:t>
            </a:r>
          </a:p>
          <a:p>
            <a:endParaRPr lang="en-US"/>
          </a:p>
          <a:p>
            <a:r>
              <a:rPr lang="en-US"/>
              <a:t>데이터 예시 이미지 함께 시각화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Reconstruction error 시각화</a:t>
            </a:r>
          </a:p>
          <a:p>
            <a:endParaRPr lang="en-US"/>
          </a:p>
          <a:p>
            <a:r>
              <a:rPr lang="en-US"/>
              <a:t>Precision, Recall, F1-score</a:t>
            </a:r>
          </a:p>
          <a:p>
            <a:endParaRPr lang="en-US"/>
          </a:p>
          <a:p>
            <a:r>
              <a:rPr lang="en-US"/>
              <a:t>Threshold 설정 기준 (정상 재구성 기준 등)</a:t>
            </a:r>
          </a:p>
          <a:p>
            <a:r>
              <a:rPr lang="en-US"/>
              <a:t>==========</a:t>
            </a:r>
          </a:p>
          <a:p>
            <a:r>
              <a:rPr lang="en-US"/>
              <a:t>지표: Reconstruction Error, SSIM</a:t>
            </a:r>
          </a:p>
          <a:p>
            <a:endParaRPr lang="en-US"/>
          </a:p>
          <a:p>
            <a:r>
              <a:rPr lang="en-US"/>
              <a:t>시각화: 정상 vs 비정상 오류 분포 히스토그램</a:t>
            </a:r>
          </a:p>
          <a:p>
            <a:endParaRPr lang="en-US"/>
          </a:p>
          <a:p>
            <a:r>
              <a:rPr lang="en-US"/>
              <a:t>Threshold 기준: 정량적 기준 (ex. 평균+3σ)</a:t>
            </a:r>
          </a:p>
          <a:p>
            <a:endParaRPr lang="en-US"/>
          </a:p>
          <a:p>
            <a:r>
              <a:rPr lang="en-US"/>
              <a:t>Precision, Recall, F1-score 간략 언급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카메라 모델: Guppy PRO F-080</a:t>
            </a:r>
          </a:p>
          <a:p>
            <a:endParaRPr lang="en-US"/>
          </a:p>
          <a:p>
            <a:r>
              <a:rPr lang="en-US"/>
              <a:t>연결 방식: PySpin API (Spinnaker SDK)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Trigger방식: 이전프레임과 현재프레임의 픽셀값을 절댓값으로 구하여, 픽셀값 변화비율로 사진 촬영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실제 분류 흐름도 or 시스템 구성 (카메라 - 모델 - LED 제어 등)</a:t>
            </a:r>
          </a:p>
          <a:p>
            <a:r>
              <a:rPr lang="en-US"/>
              <a:t>===================</a:t>
            </a:r>
          </a:p>
          <a:p>
            <a:r>
              <a:rPr lang="en-US"/>
              <a:t>전체 흐름도: Conveyor → Camera → CAE Model → Decision → LED 제어</a:t>
            </a:r>
          </a:p>
          <a:p>
            <a:endParaRPr lang="en-US"/>
          </a:p>
          <a:p>
            <a:r>
              <a:rPr lang="en-US"/>
              <a:t>실시간 분류 알고리즘 요약: 에러 계산 → 임계값 비교 → LED ON/OFF</a:t>
            </a:r>
          </a:p>
          <a:p>
            <a:endParaRPr lang="en-US"/>
          </a:p>
          <a:p>
            <a:r>
              <a:rPr lang="en-US"/>
              <a:t>특징: Low-latency, Embedded-ready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53474"/>
            <a:ext cx="3347420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22100153 김예찬 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22100224 김하은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259451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2025.06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25343" y="1004570"/>
            <a:ext cx="6233957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Mechanical and Control Engineering, Handong Global University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700" y="3445904"/>
            <a:ext cx="1442100" cy="0"/>
          </a:xfrm>
          <a:prstGeom prst="line">
            <a:avLst/>
          </a:prstGeom>
          <a:ln w="14287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890782"/>
            <a:ext cx="16824983" cy="330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3"/>
              </a:lnSpc>
            </a:pPr>
            <a:r>
              <a:rPr lang="en-US" sz="71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Autoencoder-Based Defect Detection System for Metal Nuts</a:t>
            </a:r>
          </a:p>
          <a:p>
            <a:pPr marL="0" lvl="0" indent="0" algn="l">
              <a:lnSpc>
                <a:spcPts val="9788"/>
              </a:lnSpc>
            </a:pPr>
            <a:endParaRPr lang="en-US" sz="7162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658822"/>
            <a:ext cx="639871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Image Processing with Deep Learning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37369"/>
            <a:ext cx="14022665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Demo Video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2429276"/>
            <a:ext cx="1442100" cy="0"/>
          </a:xfrm>
          <a:prstGeom prst="line">
            <a:avLst/>
          </a:prstGeom>
          <a:ln w="14287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38442" y="303931"/>
            <a:ext cx="5311280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8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08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53800" y="2823099"/>
            <a:ext cx="15780399" cy="7080647"/>
            <a:chOff x="0" y="0"/>
            <a:chExt cx="2901424" cy="13018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01424" cy="1301866"/>
            </a:xfrm>
            <a:custGeom>
              <a:avLst/>
              <a:gdLst/>
              <a:ahLst/>
              <a:cxnLst/>
              <a:rect l="l" t="t" r="r" b="b"/>
              <a:pathLst>
                <a:path w="2901424" h="1301866">
                  <a:moveTo>
                    <a:pt x="0" y="0"/>
                  </a:moveTo>
                  <a:lnTo>
                    <a:pt x="2901424" y="0"/>
                  </a:lnTo>
                  <a:lnTo>
                    <a:pt x="2901424" y="1301866"/>
                  </a:lnTo>
                  <a:lnTo>
                    <a:pt x="0" y="130186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901424" cy="1359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8" name="DLIP_PPT_DemoVideo_NoSound">
            <a:hlinkClick r:id="" action="ppaction://media"/>
            <a:extLst>
              <a:ext uri="{FF2B5EF4-FFF2-40B4-BE49-F238E27FC236}">
                <a16:creationId xmlns:a16="http://schemas.microsoft.com/office/drawing/2014/main" id="{F178011C-4D03-8011-F74B-F4A772E77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0" y="3094631"/>
            <a:ext cx="11622365" cy="6537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92874" y="4535767"/>
            <a:ext cx="10702253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99"/>
              </a:lnSpc>
            </a:pPr>
            <a:r>
              <a:rPr lang="en-US" sz="9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82213"/>
            <a:ext cx="14388839" cy="677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99"/>
              </a:lnSpc>
            </a:pPr>
            <a:r>
              <a:rPr lang="en-US" sz="38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01. Problem Definition and Goal</a:t>
            </a:r>
          </a:p>
          <a:p>
            <a:pPr algn="just">
              <a:lnSpc>
                <a:spcPts val="7799"/>
              </a:lnSpc>
            </a:pPr>
            <a:r>
              <a:rPr lang="en-US" sz="38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02. Proposed Method: Convolution Autoencoder</a:t>
            </a:r>
          </a:p>
          <a:p>
            <a:pPr algn="just">
              <a:lnSpc>
                <a:spcPts val="7799"/>
              </a:lnSpc>
            </a:pPr>
            <a:r>
              <a:rPr lang="en-US" sz="38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03. Dataset &amp; Preprocessing</a:t>
            </a:r>
          </a:p>
          <a:p>
            <a:pPr algn="just">
              <a:lnSpc>
                <a:spcPts val="7799"/>
              </a:lnSpc>
            </a:pPr>
            <a:r>
              <a:rPr lang="en-US" sz="38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04. Model Evaluation &amp; Thresholding</a:t>
            </a:r>
          </a:p>
          <a:p>
            <a:pPr algn="just">
              <a:lnSpc>
                <a:spcPts val="7799"/>
              </a:lnSpc>
            </a:pPr>
            <a:r>
              <a:rPr lang="en-US" sz="38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05. Machine Vision Camera</a:t>
            </a:r>
          </a:p>
          <a:p>
            <a:pPr algn="just">
              <a:lnSpc>
                <a:spcPts val="7799"/>
              </a:lnSpc>
            </a:pPr>
            <a:r>
              <a:rPr lang="en-US" sz="38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06. Real-Time Classification System </a:t>
            </a:r>
          </a:p>
          <a:p>
            <a:pPr algn="just">
              <a:lnSpc>
                <a:spcPts val="7799"/>
              </a:lnSpc>
            </a:pPr>
            <a:r>
              <a:rPr lang="en-US" sz="38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07. Demo Video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95350"/>
            <a:ext cx="5311280" cy="120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Contents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028700" y="2186618"/>
            <a:ext cx="1442100" cy="0"/>
          </a:xfrm>
          <a:prstGeom prst="line">
            <a:avLst/>
          </a:prstGeom>
          <a:ln w="14287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429276"/>
            <a:ext cx="1442100" cy="0"/>
          </a:xfrm>
          <a:prstGeom prst="line">
            <a:avLst/>
          </a:prstGeom>
          <a:ln w="14287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2843614"/>
            <a:ext cx="7914972" cy="6477469"/>
            <a:chOff x="0" y="0"/>
            <a:chExt cx="1455267" cy="11909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5267" cy="1190964"/>
            </a:xfrm>
            <a:custGeom>
              <a:avLst/>
              <a:gdLst/>
              <a:ahLst/>
              <a:cxnLst/>
              <a:rect l="l" t="t" r="r" b="b"/>
              <a:pathLst>
                <a:path w="1455267" h="1190964">
                  <a:moveTo>
                    <a:pt x="0" y="0"/>
                  </a:moveTo>
                  <a:lnTo>
                    <a:pt x="1455267" y="0"/>
                  </a:lnTo>
                  <a:lnTo>
                    <a:pt x="1455267" y="1190964"/>
                  </a:lnTo>
                  <a:lnTo>
                    <a:pt x="0" y="1190964"/>
                  </a:lnTo>
                  <a:close/>
                </a:path>
              </a:pathLst>
            </a:custGeom>
            <a:solidFill>
              <a:srgbClr val="CADCE7">
                <a:alpha val="6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55267" cy="1248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90464" y="2843614"/>
            <a:ext cx="6142062" cy="6414686"/>
          </a:xfrm>
          <a:custGeom>
            <a:avLst/>
            <a:gdLst/>
            <a:ahLst/>
            <a:cxnLst/>
            <a:rect l="l" t="t" r="r" b="b"/>
            <a:pathLst>
              <a:path w="6142062" h="6414686">
                <a:moveTo>
                  <a:pt x="0" y="0"/>
                </a:moveTo>
                <a:lnTo>
                  <a:pt x="6142062" y="0"/>
                </a:lnTo>
                <a:lnTo>
                  <a:pt x="6142062" y="6414686"/>
                </a:lnTo>
                <a:lnTo>
                  <a:pt x="0" y="6414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33147" y="1137369"/>
            <a:ext cx="12649553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Problem Definition and Goal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8442" y="303931"/>
            <a:ext cx="5311280" cy="380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8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4582" y="2996979"/>
            <a:ext cx="762836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Background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4582" y="3843897"/>
            <a:ext cx="7349229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Metal nuts are widely used in industries, where structural reliability is critical. Defects in  metal nuts can lead to serious safety issues. Also, hard to classify with humans eyes.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4582" y="5462274"/>
            <a:ext cx="762836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4582" y="6309999"/>
            <a:ext cx="7349229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To reduce human errors, develop an </a:t>
            </a: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anomaly detection system</a:t>
            </a: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based on an Autoencoder trained exclusively on normal patterns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4582" y="7561584"/>
            <a:ext cx="762836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Goal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4582" y="8409309"/>
            <a:ext cx="7349229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The system detects anomalies with over </a:t>
            </a:r>
            <a:r>
              <a:rPr lang="en-US" sz="20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75%</a:t>
            </a: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accuracy, enabling real-time quality control.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429276"/>
            <a:ext cx="1442100" cy="0"/>
          </a:xfrm>
          <a:prstGeom prst="line">
            <a:avLst/>
          </a:prstGeom>
          <a:ln w="14287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3425588"/>
            <a:ext cx="8353644" cy="4751135"/>
          </a:xfrm>
          <a:custGeom>
            <a:avLst/>
            <a:gdLst/>
            <a:ahLst/>
            <a:cxnLst/>
            <a:rect l="l" t="t" r="r" b="b"/>
            <a:pathLst>
              <a:path w="8353644" h="4751135">
                <a:moveTo>
                  <a:pt x="0" y="0"/>
                </a:moveTo>
                <a:lnTo>
                  <a:pt x="8353644" y="0"/>
                </a:lnTo>
                <a:lnTo>
                  <a:pt x="8353644" y="4751135"/>
                </a:lnTo>
                <a:lnTo>
                  <a:pt x="0" y="4751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01111"/>
            <a:ext cx="17849372" cy="17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Proposed Method: </a:t>
            </a:r>
          </a:p>
          <a:p>
            <a:pPr algn="l">
              <a:lnSpc>
                <a:spcPts val="6500"/>
              </a:lnSpc>
            </a:pPr>
            <a:r>
              <a:rPr lang="en-US" sz="65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Convolution Autoencoder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8442" y="303931"/>
            <a:ext cx="5311280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8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85969" y="6002407"/>
            <a:ext cx="8052838" cy="2957542"/>
            <a:chOff x="0" y="0"/>
            <a:chExt cx="10737117" cy="394338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737117" cy="3943389"/>
              <a:chOff x="0" y="0"/>
              <a:chExt cx="1480615" cy="54378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80615" cy="543781"/>
              </a:xfrm>
              <a:custGeom>
                <a:avLst/>
                <a:gdLst/>
                <a:ahLst/>
                <a:cxnLst/>
                <a:rect l="l" t="t" r="r" b="b"/>
                <a:pathLst>
                  <a:path w="1480615" h="543781">
                    <a:moveTo>
                      <a:pt x="0" y="0"/>
                    </a:moveTo>
                    <a:lnTo>
                      <a:pt x="1480615" y="0"/>
                    </a:lnTo>
                    <a:lnTo>
                      <a:pt x="1480615" y="543781"/>
                    </a:lnTo>
                    <a:lnTo>
                      <a:pt x="0" y="543781"/>
                    </a:lnTo>
                    <a:close/>
                  </a:path>
                </a:pathLst>
              </a:custGeom>
              <a:solidFill>
                <a:srgbClr val="CADCE7">
                  <a:alpha val="6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1480615" cy="6009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343543" y="238064"/>
              <a:ext cx="10050030" cy="3467260"/>
            </a:xfrm>
            <a:custGeom>
              <a:avLst/>
              <a:gdLst/>
              <a:ahLst/>
              <a:cxnLst/>
              <a:rect l="l" t="t" r="r" b="b"/>
              <a:pathLst>
                <a:path w="10050030" h="3467260">
                  <a:moveTo>
                    <a:pt x="0" y="0"/>
                  </a:moveTo>
                  <a:lnTo>
                    <a:pt x="10050031" y="0"/>
                  </a:lnTo>
                  <a:lnTo>
                    <a:pt x="10050031" y="3467261"/>
                  </a:lnTo>
                  <a:lnTo>
                    <a:pt x="0" y="3467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95494" y="2843614"/>
            <a:ext cx="8052838" cy="2957542"/>
            <a:chOff x="0" y="0"/>
            <a:chExt cx="10737117" cy="394338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0737117" cy="3943389"/>
              <a:chOff x="0" y="0"/>
              <a:chExt cx="1480615" cy="54378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80615" cy="543781"/>
              </a:xfrm>
              <a:custGeom>
                <a:avLst/>
                <a:gdLst/>
                <a:ahLst/>
                <a:cxnLst/>
                <a:rect l="l" t="t" r="r" b="b"/>
                <a:pathLst>
                  <a:path w="1480615" h="543781">
                    <a:moveTo>
                      <a:pt x="0" y="0"/>
                    </a:moveTo>
                    <a:lnTo>
                      <a:pt x="1480615" y="0"/>
                    </a:lnTo>
                    <a:lnTo>
                      <a:pt x="1480615" y="543781"/>
                    </a:lnTo>
                    <a:lnTo>
                      <a:pt x="0" y="543781"/>
                    </a:lnTo>
                    <a:close/>
                  </a:path>
                </a:pathLst>
              </a:custGeom>
              <a:solidFill>
                <a:srgbClr val="CADCE7">
                  <a:alpha val="6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1480615" cy="6009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10822" y="226775"/>
              <a:ext cx="10115472" cy="3489838"/>
            </a:xfrm>
            <a:custGeom>
              <a:avLst/>
              <a:gdLst/>
              <a:ahLst/>
              <a:cxnLst/>
              <a:rect l="l" t="t" r="r" b="b"/>
              <a:pathLst>
                <a:path w="10115472" h="3489838">
                  <a:moveTo>
                    <a:pt x="0" y="0"/>
                  </a:moveTo>
                  <a:lnTo>
                    <a:pt x="10115473" y="0"/>
                  </a:lnTo>
                  <a:lnTo>
                    <a:pt x="10115473" y="3489838"/>
                  </a:lnTo>
                  <a:lnTo>
                    <a:pt x="0" y="348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429276"/>
            <a:ext cx="1442100" cy="0"/>
          </a:xfrm>
          <a:prstGeom prst="line">
            <a:avLst/>
          </a:prstGeom>
          <a:ln w="14287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2786077"/>
            <a:ext cx="3086100" cy="3086100"/>
            <a:chOff x="0" y="0"/>
            <a:chExt cx="4114800" cy="41148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ADCE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121751" y="153633"/>
              <a:ext cx="3871297" cy="3807535"/>
            </a:xfrm>
            <a:custGeom>
              <a:avLst/>
              <a:gdLst/>
              <a:ahLst/>
              <a:cxnLst/>
              <a:rect l="l" t="t" r="r" b="b"/>
              <a:pathLst>
                <a:path w="3871297" h="3807535">
                  <a:moveTo>
                    <a:pt x="0" y="0"/>
                  </a:moveTo>
                  <a:lnTo>
                    <a:pt x="3871298" y="0"/>
                  </a:lnTo>
                  <a:lnTo>
                    <a:pt x="3871298" y="3807534"/>
                  </a:lnTo>
                  <a:lnTo>
                    <a:pt x="0" y="3807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83522" y="2786077"/>
            <a:ext cx="3086100" cy="3086100"/>
            <a:chOff x="0" y="0"/>
            <a:chExt cx="4114800" cy="41148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ADCE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53718" y="185073"/>
              <a:ext cx="3807364" cy="3744654"/>
            </a:xfrm>
            <a:custGeom>
              <a:avLst/>
              <a:gdLst/>
              <a:ahLst/>
              <a:cxnLst/>
              <a:rect l="l" t="t" r="r" b="b"/>
              <a:pathLst>
                <a:path w="3807364" h="3744654">
                  <a:moveTo>
                    <a:pt x="0" y="0"/>
                  </a:moveTo>
                  <a:lnTo>
                    <a:pt x="3807364" y="0"/>
                  </a:lnTo>
                  <a:lnTo>
                    <a:pt x="3807364" y="3744654"/>
                  </a:lnTo>
                  <a:lnTo>
                    <a:pt x="0" y="3744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38344" y="2786077"/>
            <a:ext cx="3086100" cy="3086100"/>
            <a:chOff x="0" y="0"/>
            <a:chExt cx="4114800" cy="411480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ADCE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22578" y="154446"/>
              <a:ext cx="3869644" cy="3805909"/>
            </a:xfrm>
            <a:custGeom>
              <a:avLst/>
              <a:gdLst/>
              <a:ahLst/>
              <a:cxnLst/>
              <a:rect l="l" t="t" r="r" b="b"/>
              <a:pathLst>
                <a:path w="3869644" h="3805909">
                  <a:moveTo>
                    <a:pt x="0" y="0"/>
                  </a:moveTo>
                  <a:lnTo>
                    <a:pt x="3869644" y="0"/>
                  </a:lnTo>
                  <a:lnTo>
                    <a:pt x="3869644" y="3805908"/>
                  </a:lnTo>
                  <a:lnTo>
                    <a:pt x="0" y="380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463792"/>
            <a:ext cx="3086100" cy="3086100"/>
            <a:chOff x="0" y="0"/>
            <a:chExt cx="4114800" cy="41148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ADCE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120945" y="152839"/>
              <a:ext cx="3872911" cy="3809121"/>
            </a:xfrm>
            <a:custGeom>
              <a:avLst/>
              <a:gdLst/>
              <a:ahLst/>
              <a:cxnLst/>
              <a:rect l="l" t="t" r="r" b="b"/>
              <a:pathLst>
                <a:path w="3872911" h="3809121">
                  <a:moveTo>
                    <a:pt x="0" y="0"/>
                  </a:moveTo>
                  <a:lnTo>
                    <a:pt x="3872910" y="0"/>
                  </a:lnTo>
                  <a:lnTo>
                    <a:pt x="3872910" y="3809122"/>
                  </a:lnTo>
                  <a:lnTo>
                    <a:pt x="0" y="3809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683522" y="6463792"/>
            <a:ext cx="3086100" cy="3086100"/>
            <a:chOff x="0" y="0"/>
            <a:chExt cx="4114800" cy="411480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ADCE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121569" y="153454"/>
              <a:ext cx="3871661" cy="3807893"/>
            </a:xfrm>
            <a:custGeom>
              <a:avLst/>
              <a:gdLst/>
              <a:ahLst/>
              <a:cxnLst/>
              <a:rect l="l" t="t" r="r" b="b"/>
              <a:pathLst>
                <a:path w="3871661" h="3807893">
                  <a:moveTo>
                    <a:pt x="0" y="0"/>
                  </a:moveTo>
                  <a:lnTo>
                    <a:pt x="3871662" y="0"/>
                  </a:lnTo>
                  <a:lnTo>
                    <a:pt x="3871662" y="3807892"/>
                  </a:lnTo>
                  <a:lnTo>
                    <a:pt x="0" y="3807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338344" y="6463792"/>
            <a:ext cx="3086100" cy="3086100"/>
            <a:chOff x="0" y="0"/>
            <a:chExt cx="4114800" cy="411480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ADCE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120413" y="152316"/>
              <a:ext cx="3873975" cy="3810168"/>
            </a:xfrm>
            <a:custGeom>
              <a:avLst/>
              <a:gdLst/>
              <a:ahLst/>
              <a:cxnLst/>
              <a:rect l="l" t="t" r="r" b="b"/>
              <a:pathLst>
                <a:path w="3873975" h="3810168">
                  <a:moveTo>
                    <a:pt x="0" y="0"/>
                  </a:moveTo>
                  <a:lnTo>
                    <a:pt x="3873974" y="0"/>
                  </a:lnTo>
                  <a:lnTo>
                    <a:pt x="3873974" y="3810168"/>
                  </a:lnTo>
                  <a:lnTo>
                    <a:pt x="0" y="3810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3" name="AutoShape 33"/>
          <p:cNvSpPr/>
          <p:nvPr/>
        </p:nvSpPr>
        <p:spPr>
          <a:xfrm flipV="1">
            <a:off x="4114800" y="4234485"/>
            <a:ext cx="568722" cy="94642"/>
          </a:xfrm>
          <a:prstGeom prst="line">
            <a:avLst/>
          </a:prstGeom>
          <a:ln w="38100" cap="flat">
            <a:solidFill>
              <a:srgbClr val="DF130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 flipV="1">
            <a:off x="7769622" y="4329127"/>
            <a:ext cx="568722" cy="71130"/>
          </a:xfrm>
          <a:prstGeom prst="line">
            <a:avLst/>
          </a:prstGeom>
          <a:ln w="38100" cap="flat">
            <a:solidFill>
              <a:srgbClr val="DF130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H="1">
            <a:off x="2679696" y="5872177"/>
            <a:ext cx="7201697" cy="540056"/>
          </a:xfrm>
          <a:prstGeom prst="line">
            <a:avLst/>
          </a:prstGeom>
          <a:ln w="38100" cap="flat">
            <a:solidFill>
              <a:srgbClr val="DF130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flipV="1">
            <a:off x="4114800" y="7964370"/>
            <a:ext cx="531298" cy="42472"/>
          </a:xfrm>
          <a:prstGeom prst="line">
            <a:avLst/>
          </a:prstGeom>
          <a:ln w="38100" cap="flat">
            <a:solidFill>
              <a:srgbClr val="DF130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AutoShape 37"/>
          <p:cNvSpPr/>
          <p:nvPr/>
        </p:nvSpPr>
        <p:spPr>
          <a:xfrm>
            <a:off x="7769622" y="8006842"/>
            <a:ext cx="453633" cy="0"/>
          </a:xfrm>
          <a:prstGeom prst="line">
            <a:avLst/>
          </a:prstGeom>
          <a:ln w="38100" cap="flat">
            <a:solidFill>
              <a:srgbClr val="DF130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38"/>
          <p:cNvSpPr/>
          <p:nvPr/>
        </p:nvSpPr>
        <p:spPr>
          <a:xfrm>
            <a:off x="11995944" y="2815390"/>
            <a:ext cx="5263356" cy="6653677"/>
          </a:xfrm>
          <a:custGeom>
            <a:avLst/>
            <a:gdLst/>
            <a:ahLst/>
            <a:cxnLst/>
            <a:rect l="l" t="t" r="r" b="b"/>
            <a:pathLst>
              <a:path w="5263356" h="6653677">
                <a:moveTo>
                  <a:pt x="0" y="0"/>
                </a:moveTo>
                <a:lnTo>
                  <a:pt x="5263356" y="0"/>
                </a:lnTo>
                <a:lnTo>
                  <a:pt x="5263356" y="6653677"/>
                </a:lnTo>
                <a:lnTo>
                  <a:pt x="0" y="66536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1028700" y="1137369"/>
            <a:ext cx="14022665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Dataset &amp; Preprocessing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38442" y="303931"/>
            <a:ext cx="5311280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8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429276"/>
            <a:ext cx="1442100" cy="0"/>
          </a:xfrm>
          <a:prstGeom prst="line">
            <a:avLst/>
          </a:prstGeom>
          <a:ln w="14287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425489" y="2843614"/>
            <a:ext cx="8448467" cy="5680658"/>
          </a:xfrm>
          <a:custGeom>
            <a:avLst/>
            <a:gdLst/>
            <a:ahLst/>
            <a:cxnLst/>
            <a:rect l="l" t="t" r="r" b="b"/>
            <a:pathLst>
              <a:path w="8448467" h="5680658">
                <a:moveTo>
                  <a:pt x="0" y="0"/>
                </a:moveTo>
                <a:lnTo>
                  <a:pt x="8448467" y="0"/>
                </a:lnTo>
                <a:lnTo>
                  <a:pt x="8448467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164556" y="2843614"/>
            <a:ext cx="5773264" cy="5559440"/>
          </a:xfrm>
          <a:custGeom>
            <a:avLst/>
            <a:gdLst/>
            <a:ahLst/>
            <a:cxnLst/>
            <a:rect l="l" t="t" r="r" b="b"/>
            <a:pathLst>
              <a:path w="5773264" h="5559440">
                <a:moveTo>
                  <a:pt x="0" y="0"/>
                </a:moveTo>
                <a:lnTo>
                  <a:pt x="5773265" y="0"/>
                </a:lnTo>
                <a:lnTo>
                  <a:pt x="5773265" y="5559440"/>
                </a:lnTo>
                <a:lnTo>
                  <a:pt x="0" y="5559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37369"/>
            <a:ext cx="14022665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Model Evaluation &amp; Thresholding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8442" y="303931"/>
            <a:ext cx="5311280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8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14857" y="9305321"/>
            <a:ext cx="28697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Threshold = 0.0011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376538" y="8508396"/>
            <a:ext cx="3349302" cy="1689100"/>
            <a:chOff x="0" y="0"/>
            <a:chExt cx="4465736" cy="2252134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2175572" cy="2299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Accuracy 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Precision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Recall     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F1-score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410218" y="-47625"/>
              <a:ext cx="2055518" cy="2299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=  0.778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=  0.559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=  0.950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=  0.704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429276"/>
            <a:ext cx="1442100" cy="0"/>
          </a:xfrm>
          <a:prstGeom prst="line">
            <a:avLst/>
          </a:prstGeom>
          <a:ln w="14287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49684" y="4768114"/>
            <a:ext cx="5088797" cy="2878351"/>
          </a:xfrm>
          <a:custGeom>
            <a:avLst/>
            <a:gdLst/>
            <a:ahLst/>
            <a:cxnLst/>
            <a:rect l="l" t="t" r="r" b="b"/>
            <a:pathLst>
              <a:path w="5088797" h="2878351">
                <a:moveTo>
                  <a:pt x="0" y="0"/>
                </a:moveTo>
                <a:lnTo>
                  <a:pt x="5088797" y="0"/>
                </a:lnTo>
                <a:lnTo>
                  <a:pt x="5088797" y="2878351"/>
                </a:lnTo>
                <a:lnTo>
                  <a:pt x="0" y="2878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5917279" y="4242062"/>
            <a:ext cx="4881187" cy="4061625"/>
          </a:xfrm>
          <a:custGeom>
            <a:avLst/>
            <a:gdLst/>
            <a:ahLst/>
            <a:cxnLst/>
            <a:rect l="l" t="t" r="r" b="b"/>
            <a:pathLst>
              <a:path w="4881187" h="4061625">
                <a:moveTo>
                  <a:pt x="0" y="0"/>
                </a:moveTo>
                <a:lnTo>
                  <a:pt x="4881187" y="0"/>
                </a:lnTo>
                <a:lnTo>
                  <a:pt x="4881187" y="4061625"/>
                </a:lnTo>
                <a:lnTo>
                  <a:pt x="0" y="4061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708" t="-5272" r="-2722" b="-955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37369"/>
            <a:ext cx="14022665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Machine Vision Camera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8442" y="303931"/>
            <a:ext cx="5311280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8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67414"/>
            <a:ext cx="10699365" cy="117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335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Camera: Point Grey e2v EV76C560</a:t>
            </a:r>
          </a:p>
          <a:p>
            <a:pPr algn="l">
              <a:lnSpc>
                <a:spcPts val="4700"/>
              </a:lnSpc>
            </a:pPr>
            <a:r>
              <a:rPr lang="en-US" sz="335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Control tool: Spinnaker 4.2.0.83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3720" y="4204655"/>
            <a:ext cx="6176421" cy="393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267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Sensor type: CMOS</a:t>
            </a:r>
          </a:p>
          <a:p>
            <a:pPr algn="l">
              <a:lnSpc>
                <a:spcPts val="5300"/>
              </a:lnSpc>
            </a:pPr>
            <a:r>
              <a:rPr lang="en-US" sz="267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Sensor model: e2v EV76C560</a:t>
            </a:r>
          </a:p>
          <a:p>
            <a:pPr algn="l">
              <a:lnSpc>
                <a:spcPts val="5300"/>
              </a:lnSpc>
            </a:pPr>
            <a:r>
              <a:rPr lang="en-US" sz="267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Resolution:  1280 × 1024 (1.3 MP)</a:t>
            </a:r>
          </a:p>
          <a:p>
            <a:pPr algn="l">
              <a:lnSpc>
                <a:spcPts val="5300"/>
              </a:lnSpc>
            </a:pPr>
            <a:r>
              <a:rPr lang="en-US" sz="267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Pixel size: 5.3 µm × 5.3 µm</a:t>
            </a:r>
          </a:p>
          <a:p>
            <a:pPr algn="l">
              <a:lnSpc>
                <a:spcPts val="5300"/>
              </a:lnSpc>
            </a:pPr>
            <a:r>
              <a:rPr lang="en-US" sz="267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maximum frame rate : 60fps</a:t>
            </a:r>
          </a:p>
          <a:p>
            <a:pPr algn="l">
              <a:lnSpc>
                <a:spcPts val="5300"/>
              </a:lnSpc>
            </a:pPr>
            <a:r>
              <a:rPr lang="en-US" sz="267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Optical Format: 1/1.8″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429276"/>
            <a:ext cx="1442100" cy="0"/>
          </a:xfrm>
          <a:prstGeom prst="line">
            <a:avLst/>
          </a:prstGeom>
          <a:ln w="14287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729465" y="4794098"/>
            <a:ext cx="4480866" cy="3790207"/>
          </a:xfrm>
          <a:custGeom>
            <a:avLst/>
            <a:gdLst/>
            <a:ahLst/>
            <a:cxnLst/>
            <a:rect l="l" t="t" r="r" b="b"/>
            <a:pathLst>
              <a:path w="4480866" h="3790207">
                <a:moveTo>
                  <a:pt x="0" y="0"/>
                </a:moveTo>
                <a:lnTo>
                  <a:pt x="4480867" y="0"/>
                </a:lnTo>
                <a:lnTo>
                  <a:pt x="4480867" y="3790207"/>
                </a:lnTo>
                <a:lnTo>
                  <a:pt x="0" y="3790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632820" y="4678007"/>
            <a:ext cx="4604469" cy="3906298"/>
          </a:xfrm>
          <a:custGeom>
            <a:avLst/>
            <a:gdLst/>
            <a:ahLst/>
            <a:cxnLst/>
            <a:rect l="l" t="t" r="r" b="b"/>
            <a:pathLst>
              <a:path w="4604469" h="3906298">
                <a:moveTo>
                  <a:pt x="0" y="0"/>
                </a:moveTo>
                <a:lnTo>
                  <a:pt x="4604469" y="0"/>
                </a:lnTo>
                <a:lnTo>
                  <a:pt x="4604469" y="3906298"/>
                </a:lnTo>
                <a:lnTo>
                  <a:pt x="0" y="3906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37369"/>
            <a:ext cx="14022665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Object Detecting 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8442" y="303931"/>
            <a:ext cx="5311280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8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71110"/>
            <a:ext cx="10699365" cy="68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0"/>
              </a:lnSpc>
            </a:pPr>
            <a:r>
              <a:rPr lang="en-US" sz="4057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cv.absdiff(before_frame, current_frame)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44356"/>
            <a:ext cx="14022665" cy="100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Returns a new image by computing the absolute difference between the pixel values of previous frame and current frame.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22276" y="8676824"/>
            <a:ext cx="3095246" cy="58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&lt;No Object&gt;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08280" y="8650980"/>
            <a:ext cx="4653548" cy="58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35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&lt;Object detected&gt;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429276"/>
            <a:ext cx="1442100" cy="0"/>
          </a:xfrm>
          <a:prstGeom prst="line">
            <a:avLst/>
          </a:prstGeom>
          <a:ln w="14287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922033" y="2798594"/>
            <a:ext cx="8443934" cy="6599661"/>
            <a:chOff x="0" y="0"/>
            <a:chExt cx="1552523" cy="1213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523" cy="1213430"/>
            </a:xfrm>
            <a:custGeom>
              <a:avLst/>
              <a:gdLst/>
              <a:ahLst/>
              <a:cxnLst/>
              <a:rect l="l" t="t" r="r" b="b"/>
              <a:pathLst>
                <a:path w="1552523" h="1213430">
                  <a:moveTo>
                    <a:pt x="0" y="0"/>
                  </a:moveTo>
                  <a:lnTo>
                    <a:pt x="1552523" y="0"/>
                  </a:lnTo>
                  <a:lnTo>
                    <a:pt x="1552523" y="1213430"/>
                  </a:lnTo>
                  <a:lnTo>
                    <a:pt x="0" y="121343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52523" cy="127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993120" y="3029528"/>
            <a:ext cx="8301759" cy="6137794"/>
          </a:xfrm>
          <a:custGeom>
            <a:avLst/>
            <a:gdLst/>
            <a:ahLst/>
            <a:cxnLst/>
            <a:rect l="l" t="t" r="r" b="b"/>
            <a:pathLst>
              <a:path w="8301759" h="6137794">
                <a:moveTo>
                  <a:pt x="0" y="0"/>
                </a:moveTo>
                <a:lnTo>
                  <a:pt x="8301760" y="0"/>
                </a:lnTo>
                <a:lnTo>
                  <a:pt x="8301760" y="6137793"/>
                </a:lnTo>
                <a:lnTo>
                  <a:pt x="0" y="613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137369"/>
            <a:ext cx="15800959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Real-Time Classification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8442" y="303931"/>
            <a:ext cx="5311280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8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533</Words>
  <Application>Microsoft Office PowerPoint</Application>
  <PresentationFormat>사용자 지정</PresentationFormat>
  <Paragraphs>118</Paragraphs>
  <Slides>11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TDTD한강고딕</vt:lpstr>
      <vt:lpstr>Source Han Sans KR</vt:lpstr>
      <vt:lpstr>Source Han Sans KR Bold</vt:lpstr>
      <vt:lpstr>Arial</vt:lpstr>
      <vt:lpstr>Calibri</vt:lpstr>
      <vt:lpstr>Now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DLIP_FINAL_PPT</dc:title>
  <cp:lastModifiedBy>Haeun Kim</cp:lastModifiedBy>
  <cp:revision>2</cp:revision>
  <cp:lastPrinted>2025-06-23T09:13:10Z</cp:lastPrinted>
  <dcterms:created xsi:type="dcterms:W3CDTF">2006-08-16T00:00:00Z</dcterms:created>
  <dcterms:modified xsi:type="dcterms:W3CDTF">2025-06-23T09:13:12Z</dcterms:modified>
  <dc:identifier>DAGqHadLfqY</dc:identifier>
</cp:coreProperties>
</file>